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8" r:id="rId2"/>
    <p:sldId id="269" r:id="rId3"/>
    <p:sldId id="270" r:id="rId4"/>
    <p:sldId id="271" r:id="rId5"/>
    <p:sldId id="272" r:id="rId6"/>
    <p:sldId id="273" r:id="rId7"/>
    <p:sldId id="274" r:id="rId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151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16/03/1441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16/03/1441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16/03/1441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16/03/1441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16/03/1441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16/03/1441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16/03/1441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16/03/1441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16/03/1441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16/03/1441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16/03/1441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16/03/1441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lvl="1" algn="ctr" rtl="0">
              <a:spcBef>
                <a:spcPct val="0"/>
              </a:spcBef>
            </a:pPr>
            <a:r>
              <a:rPr lang="en-US" sz="3200" b="1" dirty="0">
                <a:solidFill>
                  <a:srgbClr val="FF0000"/>
                </a:solidFill>
              </a:rPr>
              <a:t>Biological Terms </a:t>
            </a:r>
            <a:br>
              <a:rPr lang="en-US" sz="3200" b="1" dirty="0">
                <a:solidFill>
                  <a:srgbClr val="FF0000"/>
                </a:solidFill>
              </a:rPr>
            </a:br>
            <a:r>
              <a:rPr lang="en-US" b="1" dirty="0">
                <a:solidFill>
                  <a:srgbClr val="FF0000"/>
                </a:solidFill>
              </a:rPr>
              <a:t/>
            </a:r>
            <a:br>
              <a:rPr lang="en-US" b="1" dirty="0">
                <a:solidFill>
                  <a:srgbClr val="FF0000"/>
                </a:solidFill>
              </a:rPr>
            </a:br>
            <a:endParaRPr lang="ar-IQ" dirty="0">
              <a:solidFill>
                <a:srgbClr val="FF0000"/>
              </a:solidFill>
            </a:endParaRPr>
          </a:p>
        </p:txBody>
      </p:sp>
      <p:sp>
        <p:nvSpPr>
          <p:cNvPr id="4" name="عنصر نائب للمحتوى 2"/>
          <p:cNvSpPr txBox="1">
            <a:spLocks/>
          </p:cNvSpPr>
          <p:nvPr/>
        </p:nvSpPr>
        <p:spPr>
          <a:xfrm>
            <a:off x="457200" y="1196752"/>
            <a:ext cx="8229600" cy="720080"/>
          </a:xfrm>
          <a:prstGeom prst="rect">
            <a:avLst/>
          </a:prstGeom>
        </p:spPr>
        <p:txBody>
          <a:bodyPr>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rtl="0"/>
            <a:r>
              <a:rPr lang="en-MY" b="1" dirty="0"/>
              <a:t> </a:t>
            </a:r>
            <a:r>
              <a:rPr lang="en-US" b="1" dirty="0"/>
              <a:t>Biological Definitions </a:t>
            </a:r>
          </a:p>
          <a:p>
            <a:pPr marL="0" indent="0" algn="just" rtl="0">
              <a:buNone/>
            </a:pPr>
            <a:endParaRPr lang="en-US" dirty="0"/>
          </a:p>
          <a:p>
            <a:pPr algn="just" rtl="0"/>
            <a:endParaRPr lang="en-US" dirty="0"/>
          </a:p>
        </p:txBody>
      </p:sp>
      <p:graphicFrame>
        <p:nvGraphicFramePr>
          <p:cNvPr id="6" name="جدول 5"/>
          <p:cNvGraphicFramePr>
            <a:graphicFrameLocks noGrp="1"/>
          </p:cNvGraphicFramePr>
          <p:nvPr>
            <p:extLst>
              <p:ext uri="{D42A27DB-BD31-4B8C-83A1-F6EECF244321}">
                <p14:modId xmlns:p14="http://schemas.microsoft.com/office/powerpoint/2010/main" val="284069969"/>
              </p:ext>
            </p:extLst>
          </p:nvPr>
        </p:nvGraphicFramePr>
        <p:xfrm>
          <a:off x="899592" y="1916832"/>
          <a:ext cx="6984776" cy="3811339"/>
        </p:xfrm>
        <a:graphic>
          <a:graphicData uri="http://schemas.openxmlformats.org/drawingml/2006/table">
            <a:tbl>
              <a:tblPr firstRow="1" firstCol="1" bandRow="1">
                <a:tableStyleId>{5C22544A-7EE6-4342-B048-85BDC9FD1C3A}</a:tableStyleId>
              </a:tblPr>
              <a:tblGrid>
                <a:gridCol w="685289"/>
                <a:gridCol w="6299487"/>
              </a:tblGrid>
              <a:tr h="388001">
                <a:tc>
                  <a:txBody>
                    <a:bodyPr/>
                    <a:lstStyle/>
                    <a:p>
                      <a:pPr algn="just" rtl="0">
                        <a:lnSpc>
                          <a:spcPct val="115000"/>
                        </a:lnSpc>
                        <a:spcAft>
                          <a:spcPts val="1000"/>
                        </a:spcAft>
                      </a:pPr>
                      <a:r>
                        <a:rPr lang="en-US" sz="900" dirty="0">
                          <a:effectLst/>
                        </a:rPr>
                        <a:t>Genome</a:t>
                      </a:r>
                      <a:endParaRPr lang="en-US" sz="900" dirty="0">
                        <a:effectLst/>
                        <a:latin typeface="Calibri"/>
                        <a:ea typeface="Calibri"/>
                        <a:cs typeface="Arial"/>
                      </a:endParaRPr>
                    </a:p>
                  </a:txBody>
                  <a:tcPr marL="48500" marR="48500" marT="0" marB="0"/>
                </a:tc>
                <a:tc>
                  <a:txBody>
                    <a:bodyPr/>
                    <a:lstStyle/>
                    <a:p>
                      <a:pPr marL="21590" indent="-21590" algn="just" rtl="0">
                        <a:lnSpc>
                          <a:spcPct val="150000"/>
                        </a:lnSpc>
                        <a:spcAft>
                          <a:spcPts val="1000"/>
                        </a:spcAft>
                      </a:pPr>
                      <a:r>
                        <a:rPr lang="en-US" sz="900" dirty="0">
                          <a:effectLst/>
                        </a:rPr>
                        <a:t>"The complete set of genes or genetic material present in a cell or organism". </a:t>
                      </a:r>
                      <a:endParaRPr lang="en-US" sz="900" dirty="0">
                        <a:effectLst/>
                        <a:latin typeface="Calibri"/>
                        <a:ea typeface="Calibri"/>
                        <a:cs typeface="Arial"/>
                      </a:endParaRPr>
                    </a:p>
                  </a:txBody>
                  <a:tcPr marL="48500" marR="48500" marT="0" marB="0"/>
                </a:tc>
              </a:tr>
              <a:tr h="297468">
                <a:tc>
                  <a:txBody>
                    <a:bodyPr/>
                    <a:lstStyle/>
                    <a:p>
                      <a:pPr algn="just" rtl="0">
                        <a:lnSpc>
                          <a:spcPct val="115000"/>
                        </a:lnSpc>
                        <a:spcAft>
                          <a:spcPts val="1000"/>
                        </a:spcAft>
                      </a:pPr>
                      <a:r>
                        <a:rPr lang="en-US" sz="900">
                          <a:effectLst/>
                        </a:rPr>
                        <a:t>Genomics</a:t>
                      </a:r>
                      <a:endParaRPr lang="en-US" sz="900">
                        <a:effectLst/>
                        <a:latin typeface="Calibri"/>
                        <a:ea typeface="Calibri"/>
                        <a:cs typeface="Arial"/>
                      </a:endParaRPr>
                    </a:p>
                  </a:txBody>
                  <a:tcPr marL="48500" marR="48500" marT="0" marB="0"/>
                </a:tc>
                <a:tc>
                  <a:txBody>
                    <a:bodyPr/>
                    <a:lstStyle/>
                    <a:p>
                      <a:pPr marL="21590" indent="-90170" algn="just" rtl="0">
                        <a:lnSpc>
                          <a:spcPct val="115000"/>
                        </a:lnSpc>
                        <a:spcAft>
                          <a:spcPts val="1000"/>
                        </a:spcAft>
                      </a:pPr>
                      <a:r>
                        <a:rPr lang="en-US" sz="900" dirty="0">
                          <a:effectLst/>
                        </a:rPr>
                        <a:t> It is the study revealing information about the genomes of various organisms. </a:t>
                      </a:r>
                      <a:endParaRPr lang="en-US" sz="900" dirty="0">
                        <a:effectLst/>
                        <a:latin typeface="Calibri"/>
                        <a:ea typeface="Calibri"/>
                        <a:cs typeface="Arial"/>
                      </a:endParaRPr>
                    </a:p>
                  </a:txBody>
                  <a:tcPr marL="48500" marR="48500" marT="0" marB="0"/>
                </a:tc>
              </a:tr>
              <a:tr h="776003">
                <a:tc>
                  <a:txBody>
                    <a:bodyPr/>
                    <a:lstStyle/>
                    <a:p>
                      <a:pPr algn="just" rtl="0">
                        <a:lnSpc>
                          <a:spcPct val="115000"/>
                        </a:lnSpc>
                        <a:spcAft>
                          <a:spcPts val="1000"/>
                        </a:spcAft>
                      </a:pPr>
                      <a:r>
                        <a:rPr lang="en-US" sz="900">
                          <a:effectLst/>
                        </a:rPr>
                        <a:t>DNA</a:t>
                      </a:r>
                      <a:endParaRPr lang="en-US" sz="900">
                        <a:effectLst/>
                        <a:latin typeface="Calibri"/>
                        <a:ea typeface="Calibri"/>
                        <a:cs typeface="Arial"/>
                      </a:endParaRPr>
                    </a:p>
                  </a:txBody>
                  <a:tcPr marL="48500" marR="48500" marT="0" marB="0"/>
                </a:tc>
                <a:tc>
                  <a:txBody>
                    <a:bodyPr/>
                    <a:lstStyle/>
                    <a:p>
                      <a:pPr marL="21590" indent="-21590" algn="just" rtl="0">
                        <a:lnSpc>
                          <a:spcPct val="150000"/>
                        </a:lnSpc>
                        <a:spcAft>
                          <a:spcPts val="1000"/>
                        </a:spcAft>
                      </a:pPr>
                      <a:r>
                        <a:rPr lang="en-US" sz="900" dirty="0">
                          <a:effectLst/>
                        </a:rPr>
                        <a:t>All genetic information in any living creature is held in deoxyribonucleic acid (DNA) and ribonucleic acid (RNA), which consists of four simple nucleic acid unit called nucleotides which are sometimes called bases. </a:t>
                      </a:r>
                      <a:endParaRPr lang="en-US" sz="900" dirty="0">
                        <a:effectLst/>
                        <a:latin typeface="Calibri"/>
                        <a:ea typeface="Calibri"/>
                        <a:cs typeface="Arial"/>
                      </a:endParaRPr>
                    </a:p>
                  </a:txBody>
                  <a:tcPr marL="48500" marR="48500" marT="0" marB="0"/>
                </a:tc>
              </a:tr>
              <a:tr h="1164004">
                <a:tc>
                  <a:txBody>
                    <a:bodyPr/>
                    <a:lstStyle/>
                    <a:p>
                      <a:pPr algn="just" rtl="0">
                        <a:lnSpc>
                          <a:spcPct val="115000"/>
                        </a:lnSpc>
                        <a:spcAft>
                          <a:spcPts val="1000"/>
                        </a:spcAft>
                      </a:pPr>
                      <a:r>
                        <a:rPr lang="en-US" sz="900">
                          <a:effectLst/>
                        </a:rPr>
                        <a:t>Protein</a:t>
                      </a:r>
                      <a:endParaRPr lang="en-US" sz="900">
                        <a:effectLst/>
                        <a:latin typeface="Calibri"/>
                        <a:ea typeface="Calibri"/>
                        <a:cs typeface="Arial"/>
                      </a:endParaRPr>
                    </a:p>
                  </a:txBody>
                  <a:tcPr marL="48500" marR="48500" marT="0" marB="0"/>
                </a:tc>
                <a:tc>
                  <a:txBody>
                    <a:bodyPr/>
                    <a:lstStyle/>
                    <a:p>
                      <a:pPr marL="21590" algn="just" rtl="0">
                        <a:lnSpc>
                          <a:spcPct val="150000"/>
                        </a:lnSpc>
                        <a:spcAft>
                          <a:spcPts val="1000"/>
                        </a:spcAft>
                      </a:pPr>
                      <a:r>
                        <a:rPr lang="en-US" sz="900" dirty="0">
                          <a:effectLst/>
                        </a:rPr>
                        <a:t>"A large molecule composed of one or more chains of amino-acids in a specific order. The order is determined by the base sequence of nucleotides in the gene that codes for protein. Proteins are required for determining the structure, function, and regulation of body's cells, tissues, and organs. Each protein has a unique function. Examples are hormones, enzymes, and antibodies". </a:t>
                      </a:r>
                      <a:endParaRPr lang="en-US" sz="900" dirty="0">
                        <a:effectLst/>
                        <a:latin typeface="Calibri"/>
                        <a:ea typeface="Calibri"/>
                        <a:cs typeface="Arial"/>
                      </a:endParaRPr>
                    </a:p>
                  </a:txBody>
                  <a:tcPr marL="48500" marR="48500" marT="0" marB="0"/>
                </a:tc>
              </a:tr>
              <a:tr h="1118940">
                <a:tc>
                  <a:txBody>
                    <a:bodyPr/>
                    <a:lstStyle/>
                    <a:p>
                      <a:pPr algn="just">
                        <a:lnSpc>
                          <a:spcPct val="200000"/>
                        </a:lnSpc>
                        <a:spcAft>
                          <a:spcPts val="600"/>
                        </a:spcAft>
                      </a:pPr>
                      <a:r>
                        <a:rPr lang="en-US" sz="800">
                          <a:effectLst/>
                        </a:rPr>
                        <a:t>Bioinformatics</a:t>
                      </a:r>
                    </a:p>
                    <a:p>
                      <a:pPr algn="just" rtl="0">
                        <a:lnSpc>
                          <a:spcPct val="115000"/>
                        </a:lnSpc>
                        <a:spcAft>
                          <a:spcPts val="1000"/>
                        </a:spcAft>
                      </a:pPr>
                      <a:r>
                        <a:rPr lang="en-US" sz="900">
                          <a:effectLst/>
                        </a:rPr>
                        <a:t> </a:t>
                      </a:r>
                      <a:endParaRPr lang="en-US" sz="900">
                        <a:effectLst/>
                        <a:latin typeface="Calibri"/>
                        <a:ea typeface="Calibri"/>
                        <a:cs typeface="Arial"/>
                      </a:endParaRPr>
                    </a:p>
                  </a:txBody>
                  <a:tcPr marL="48500" marR="48500" marT="0" marB="0"/>
                </a:tc>
                <a:tc>
                  <a:txBody>
                    <a:bodyPr/>
                    <a:lstStyle/>
                    <a:p>
                      <a:pPr indent="450215" algn="just" rtl="0">
                        <a:lnSpc>
                          <a:spcPct val="200000"/>
                        </a:lnSpc>
                        <a:spcAft>
                          <a:spcPts val="1000"/>
                        </a:spcAft>
                      </a:pPr>
                      <a:r>
                        <a:rPr lang="en-US" sz="900" dirty="0">
                          <a:effectLst/>
                        </a:rPr>
                        <a:t>Bioinformatics refers to the use of computer science methodology to deal with biological problems. The main objective of bioinformatics research is to increase the understanding of living organisms such that this understanding will help to improve the quality of life.</a:t>
                      </a:r>
                    </a:p>
                    <a:p>
                      <a:pPr indent="450215" algn="just" rtl="0">
                        <a:lnSpc>
                          <a:spcPct val="200000"/>
                        </a:lnSpc>
                        <a:spcAft>
                          <a:spcPts val="1000"/>
                        </a:spcAft>
                      </a:pPr>
                      <a:r>
                        <a:rPr lang="en-US" sz="900" dirty="0">
                          <a:effectLst/>
                        </a:rPr>
                        <a:t> Bioinformatics uses information technologies in order to discover whenever more knowledge in the field of biology.</a:t>
                      </a:r>
                      <a:endParaRPr lang="en-US" sz="900" dirty="0">
                        <a:effectLst/>
                        <a:latin typeface="Calibri"/>
                        <a:ea typeface="Calibri"/>
                        <a:cs typeface="Arial"/>
                      </a:endParaRPr>
                    </a:p>
                  </a:txBody>
                  <a:tcPr marL="48500" marR="48500" marT="0" marB="0"/>
                </a:tc>
              </a:tr>
            </a:tbl>
          </a:graphicData>
        </a:graphic>
      </p:graphicFrame>
    </p:spTree>
    <p:extLst>
      <p:ext uri="{BB962C8B-B14F-4D97-AF65-F5344CB8AC3E}">
        <p14:creationId xmlns:p14="http://schemas.microsoft.com/office/powerpoint/2010/main" val="12503082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lvl="1" algn="ctr" rtl="0">
              <a:spcBef>
                <a:spcPct val="0"/>
              </a:spcBef>
            </a:pPr>
            <a:r>
              <a:rPr lang="en-US" sz="3200" b="1" dirty="0">
                <a:solidFill>
                  <a:srgbClr val="FF0000"/>
                </a:solidFill>
              </a:rPr>
              <a:t>Genomic Sequences</a:t>
            </a:r>
            <a:br>
              <a:rPr lang="en-US" sz="3200" b="1" dirty="0">
                <a:solidFill>
                  <a:srgbClr val="FF0000"/>
                </a:solidFill>
              </a:rPr>
            </a:br>
            <a:r>
              <a:rPr lang="en-US" b="1" dirty="0">
                <a:solidFill>
                  <a:srgbClr val="FF0000"/>
                </a:solidFill>
              </a:rPr>
              <a:t/>
            </a:r>
            <a:br>
              <a:rPr lang="en-US" b="1" dirty="0">
                <a:solidFill>
                  <a:srgbClr val="FF0000"/>
                </a:solidFill>
              </a:rPr>
            </a:br>
            <a:endParaRPr lang="ar-IQ" dirty="0">
              <a:solidFill>
                <a:srgbClr val="FF0000"/>
              </a:solidFill>
            </a:endParaRPr>
          </a:p>
        </p:txBody>
      </p:sp>
      <p:sp>
        <p:nvSpPr>
          <p:cNvPr id="4" name="عنصر نائب للمحتوى 2"/>
          <p:cNvSpPr txBox="1">
            <a:spLocks/>
          </p:cNvSpPr>
          <p:nvPr/>
        </p:nvSpPr>
        <p:spPr>
          <a:xfrm>
            <a:off x="457200" y="1196752"/>
            <a:ext cx="8229600" cy="5328592"/>
          </a:xfrm>
          <a:prstGeom prst="rect">
            <a:avLst/>
          </a:prstGeom>
        </p:spPr>
        <p:txBody>
          <a:bodyPr>
            <a:normAutofit fontScale="85000" lnSpcReduction="10000"/>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rtl="0"/>
            <a:r>
              <a:rPr lang="en-US" dirty="0"/>
              <a:t>DNA and RNA can be represented practically by a very long sequence comprising of three identical letters, A (adenine), G (guanine), and T (thymine). The fourth letter in DNA is C (cytosine) while in RNA it is uracil (U). There are two complementary strands of DNA which are called base-pairs. The other type of genomic sequences is protein which can be represented by a sequence of over twenty symbols (A, C, D, E, F, G, H, I, K, L, M, N, P, Q, R, S, T, V, W, Y). These symbols are transcriptions of selected DNA stretches.</a:t>
            </a:r>
          </a:p>
          <a:p>
            <a:pPr algn="just" rtl="0"/>
            <a:r>
              <a:rPr lang="en-US" dirty="0"/>
              <a:t>The following is the example of a DNA sequence in FASTA format taken from MGRC, (2008):</a:t>
            </a:r>
          </a:p>
          <a:p>
            <a:pPr marL="0" indent="0" algn="just" rtl="0">
              <a:buNone/>
            </a:pPr>
            <a:r>
              <a:rPr lang="en-MY" b="1" dirty="0"/>
              <a:t> </a:t>
            </a:r>
            <a:endParaRPr lang="en-US" dirty="0"/>
          </a:p>
          <a:p>
            <a:pPr algn="just" rtl="0"/>
            <a:endParaRPr lang="en-US" dirty="0"/>
          </a:p>
        </p:txBody>
      </p:sp>
    </p:spTree>
    <p:extLst>
      <p:ext uri="{BB962C8B-B14F-4D97-AF65-F5344CB8AC3E}">
        <p14:creationId xmlns:p14="http://schemas.microsoft.com/office/powerpoint/2010/main" val="3067020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lvl="1" algn="ctr" rtl="0">
              <a:spcBef>
                <a:spcPct val="0"/>
              </a:spcBef>
            </a:pPr>
            <a:r>
              <a:rPr lang="en-US" sz="3200" b="1" dirty="0">
                <a:solidFill>
                  <a:srgbClr val="FF0000"/>
                </a:solidFill>
              </a:rPr>
              <a:t>Genomic Sequences</a:t>
            </a:r>
            <a:br>
              <a:rPr lang="en-US" sz="3200" b="1" dirty="0">
                <a:solidFill>
                  <a:srgbClr val="FF0000"/>
                </a:solidFill>
              </a:rPr>
            </a:br>
            <a:r>
              <a:rPr lang="en-US" b="1" dirty="0">
                <a:solidFill>
                  <a:srgbClr val="FF0000"/>
                </a:solidFill>
              </a:rPr>
              <a:t/>
            </a:r>
            <a:br>
              <a:rPr lang="en-US" b="1" dirty="0">
                <a:solidFill>
                  <a:srgbClr val="FF0000"/>
                </a:solidFill>
              </a:rPr>
            </a:br>
            <a:endParaRPr lang="ar-IQ" dirty="0">
              <a:solidFill>
                <a:srgbClr val="FF0000"/>
              </a:solidFill>
            </a:endParaRPr>
          </a:p>
        </p:txBody>
      </p:sp>
      <p:sp>
        <p:nvSpPr>
          <p:cNvPr id="6" name="Text Box 4"/>
          <p:cNvSpPr txBox="1">
            <a:spLocks noChangeArrowheads="1"/>
          </p:cNvSpPr>
          <p:nvPr/>
        </p:nvSpPr>
        <p:spPr bwMode="auto">
          <a:xfrm>
            <a:off x="1609724" y="1484784"/>
            <a:ext cx="6274643" cy="4536504"/>
          </a:xfrm>
          <a:prstGeom prst="rect">
            <a:avLst/>
          </a:prstGeom>
          <a:solidFill>
            <a:srgbClr val="FFFFFF"/>
          </a:solidFill>
          <a:ln w="12700">
            <a:solidFill>
              <a:srgbClr val="4F81BD"/>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&gt;gi|182667918|gb|FF562694.1|FF562694 MUSRS95TF MUSR Musa </a:t>
            </a:r>
            <a:r>
              <a:rPr kumimoji="0" lang="en-US" sz="2800" b="0" i="0" u="none" strike="noStrike" cap="none" normalizeH="0" baseline="0" dirty="0" err="1" smtClean="0">
                <a:ln>
                  <a:noFill/>
                </a:ln>
                <a:solidFill>
                  <a:schemeClr val="tx1"/>
                </a:solidFill>
                <a:effectLst/>
                <a:latin typeface="Times New Roman" pitchFamily="18" charset="0"/>
                <a:ea typeface="Arial" pitchFamily="34" charset="0"/>
                <a:cs typeface="Arial" pitchFamily="34" charset="0"/>
              </a:rPr>
              <a:t>acuminata</a:t>
            </a:r>
            <a:r>
              <a:rPr kumimoji="0" lang="en-US" sz="2800" b="0"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a:t>
            </a:r>
            <a:r>
              <a:rPr kumimoji="0" lang="en-US" sz="2800" b="0" i="0" u="none" strike="noStrike" cap="none" normalizeH="0" baseline="0" dirty="0" err="1" smtClean="0">
                <a:ln>
                  <a:noFill/>
                </a:ln>
                <a:solidFill>
                  <a:schemeClr val="tx1"/>
                </a:solidFill>
                <a:effectLst/>
                <a:latin typeface="Times New Roman" pitchFamily="18" charset="0"/>
                <a:ea typeface="Arial" pitchFamily="34" charset="0"/>
                <a:cs typeface="Arial" pitchFamily="34" charset="0"/>
              </a:rPr>
              <a:t>cDNA</a:t>
            </a:r>
            <a:r>
              <a:rPr kumimoji="0" lang="en-US" sz="2800" b="0"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5', mRNA sequence</a:t>
            </a:r>
          </a:p>
          <a:p>
            <a:pPr marL="0" marR="0" lvl="0" indent="0" algn="just" defTabSz="914400" rtl="0" eaLnBrk="1" fontAlgn="base" latinLnBrk="0" hangingPunct="1">
              <a:lnSpc>
                <a:spcPct val="100000"/>
              </a:lnSpc>
              <a:spcBef>
                <a:spcPct val="0"/>
              </a:spcBef>
              <a:spcAft>
                <a:spcPts val="1000"/>
              </a:spcAft>
              <a:buClrTx/>
              <a:buSzTx/>
              <a:buFontTx/>
              <a:buNone/>
              <a:tabLst/>
            </a:pPr>
            <a:r>
              <a:rPr kumimoji="0" lang="en-US" sz="2400" b="0" i="0" u="none" strike="noStrike" cap="none" normalizeH="0" baseline="0" dirty="0" smtClean="0">
                <a:ln>
                  <a:noFill/>
                </a:ln>
                <a:solidFill>
                  <a:srgbClr val="0000FF"/>
                </a:solidFill>
                <a:effectLst/>
                <a:latin typeface="Times New Roman" pitchFamily="18" charset="0"/>
                <a:ea typeface="Arial" pitchFamily="34" charset="0"/>
                <a:cs typeface="Arial" pitchFamily="34" charset="0"/>
              </a:rPr>
              <a:t>GGGAAGACCTGCATGCTGATATCCTACACCAGCAACACGTTCCCCACGGACTATGTGCCTACTGTTTTCGACAATTTCAGTGCAAATGTCGTGGTAGATGGTAGCACTGTTAACCTAGGTCTATGGGATACAGCAGGCCAGGAAGATTACAATAGACTAAGACCTTTGAGCTATCGTGGAGCTGACGTTTTTCTTCTTGCCTTCTCCTTG</a:t>
            </a:r>
          </a:p>
          <a:p>
            <a:pPr marL="0" marR="0" lvl="0" indent="0" algn="r" defTabSz="914400" rtl="1" eaLnBrk="1" fontAlgn="base" latinLnBrk="0" hangingPunct="1">
              <a:lnSpc>
                <a:spcPct val="100000"/>
              </a:lnSpc>
              <a:spcBef>
                <a:spcPct val="0"/>
              </a:spcBef>
              <a:spcAft>
                <a:spcPct val="0"/>
              </a:spcAft>
              <a:buClrTx/>
              <a:buSzTx/>
              <a:buFontTx/>
              <a:buNone/>
              <a:tabLst/>
            </a:pPr>
            <a:endParaRPr kumimoji="0" lang="ar-IQ" sz="40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1785077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lvl="1" algn="ctr" rtl="0">
              <a:spcBef>
                <a:spcPct val="0"/>
              </a:spcBef>
            </a:pPr>
            <a:r>
              <a:rPr lang="en-US" sz="3200" b="1" dirty="0">
                <a:solidFill>
                  <a:srgbClr val="FF0000"/>
                </a:solidFill>
              </a:rPr>
              <a:t>Genomic Sequences</a:t>
            </a:r>
            <a:br>
              <a:rPr lang="en-US" sz="3200" b="1" dirty="0">
                <a:solidFill>
                  <a:srgbClr val="FF0000"/>
                </a:solidFill>
              </a:rPr>
            </a:br>
            <a:r>
              <a:rPr lang="en-US" b="1" dirty="0">
                <a:solidFill>
                  <a:srgbClr val="FF0000"/>
                </a:solidFill>
              </a:rPr>
              <a:t/>
            </a:r>
            <a:br>
              <a:rPr lang="en-US" b="1" dirty="0">
                <a:solidFill>
                  <a:srgbClr val="FF0000"/>
                </a:solidFill>
              </a:rPr>
            </a:br>
            <a:endParaRPr lang="ar-IQ" dirty="0">
              <a:solidFill>
                <a:srgbClr val="FF0000"/>
              </a:solidFill>
            </a:endParaRPr>
          </a:p>
        </p:txBody>
      </p:sp>
      <p:sp>
        <p:nvSpPr>
          <p:cNvPr id="3" name="Text Box 2"/>
          <p:cNvSpPr txBox="1">
            <a:spLocks noChangeArrowheads="1"/>
          </p:cNvSpPr>
          <p:nvPr/>
        </p:nvSpPr>
        <p:spPr bwMode="auto">
          <a:xfrm>
            <a:off x="1609725" y="3789040"/>
            <a:ext cx="6274642" cy="2736304"/>
          </a:xfrm>
          <a:prstGeom prst="rect">
            <a:avLst/>
          </a:prstGeom>
          <a:solidFill>
            <a:srgbClr val="FFFFFF"/>
          </a:solidFill>
          <a:ln w="12700">
            <a:solidFill>
              <a:srgbClr val="4F81BD"/>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&gt;</a:t>
            </a:r>
            <a:r>
              <a:rPr kumimoji="0" lang="en-US" sz="1600" b="0"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gi|8394006|ref|NP_059060.1| zinc finger protein 260; pancreas zinc finger protein; Pancreas zinc finger protein, see also D1Bda102 [</a:t>
            </a:r>
            <a:r>
              <a:rPr kumimoji="0" lang="en-US" sz="1600" b="0" i="0" u="none" strike="noStrike" cap="none" normalizeH="0" baseline="0" dirty="0" err="1" smtClean="0">
                <a:ln>
                  <a:noFill/>
                </a:ln>
                <a:solidFill>
                  <a:schemeClr val="tx1"/>
                </a:solidFill>
                <a:effectLst/>
                <a:latin typeface="Times New Roman" pitchFamily="18" charset="0"/>
                <a:ea typeface="Arial" pitchFamily="34" charset="0"/>
                <a:cs typeface="Arial" pitchFamily="34" charset="0"/>
              </a:rPr>
              <a:t>Rattus</a:t>
            </a:r>
            <a:r>
              <a:rPr kumimoji="0" lang="en-US" sz="1600" b="0"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a:t>
            </a:r>
            <a:r>
              <a:rPr kumimoji="0" lang="en-US" sz="1600" b="0" i="0" u="none" strike="noStrike" cap="none" normalizeH="0" baseline="0" dirty="0" err="1" smtClean="0">
                <a:ln>
                  <a:noFill/>
                </a:ln>
                <a:solidFill>
                  <a:schemeClr val="tx1"/>
                </a:solidFill>
                <a:effectLst/>
                <a:latin typeface="Times New Roman" pitchFamily="18" charset="0"/>
                <a:ea typeface="Arial" pitchFamily="34" charset="0"/>
                <a:cs typeface="Arial" pitchFamily="34" charset="0"/>
              </a:rPr>
              <a:t>norvegicus</a:t>
            </a:r>
            <a:r>
              <a:rPr kumimoji="0" lang="en-US" sz="1600" b="0"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a:t>
            </a:r>
          </a:p>
          <a:p>
            <a:pPr marL="0" marR="0" lvl="0" indent="0" algn="just" defTabSz="914400" rtl="0" eaLnBrk="1" fontAlgn="base" latinLnBrk="0" hangingPunct="1">
              <a:lnSpc>
                <a:spcPct val="100000"/>
              </a:lnSpc>
              <a:spcBef>
                <a:spcPct val="0"/>
              </a:spcBef>
              <a:spcAft>
                <a:spcPts val="1000"/>
              </a:spcAft>
              <a:buClrTx/>
              <a:buSzTx/>
              <a:buFontTx/>
              <a:buNone/>
              <a:tabLst/>
            </a:pPr>
            <a:r>
              <a:rPr kumimoji="0" lang="en-US" sz="1400" b="0" i="0" u="none" strike="noStrike" cap="none" normalizeH="0" baseline="0" dirty="0" smtClean="0">
                <a:ln>
                  <a:noFill/>
                </a:ln>
                <a:solidFill>
                  <a:srgbClr val="0000FF"/>
                </a:solidFill>
                <a:effectLst/>
                <a:latin typeface="Times New Roman" pitchFamily="18" charset="0"/>
                <a:ea typeface="Arial" pitchFamily="34" charset="0"/>
                <a:cs typeface="Arial" pitchFamily="34" charset="0"/>
              </a:rPr>
              <a:t>MLESLQPESELLHDEPDPGEKVYECDECRKTFSLEQHFVEHKKTHGGEKSPECTGCGEEFSKASSLTRHLRSRSRRESYKCGNCGRTFSQRGNFLSHQKQHAEERPSESKKTPVPMTTIVRNQRNAGNKPYACKECGKAFNGKSYLKEHEKIHTGEKPFECNQCGRAFSQKQYLIKHQNVHSGKKPFKCNECGKAFSQKENLIIHQRIHTGEKPYECKGCGKAFIQKSSLIRHQRSHTGEKPYTCKECGKAFSGKSNLTEHEKIHIGEKPYKCNECGTIFRQKQYLIKHHNIHTGEKPYECNKCGKAFSRITSLIVHVRIHTGDKPYECKVCGKAFCQSSSLTVHMRSHTGEKPYGCNECGKAFSQFSTLALHMRIHTGEKPYQCSECGKAFSQKSHHIRHQRIHIH</a:t>
            </a:r>
          </a:p>
          <a:p>
            <a:pPr marL="0" marR="0" lvl="0" indent="0" algn="r" defTabSz="914400" rtl="1" eaLnBrk="1" fontAlgn="base" latinLnBrk="0" hangingPunct="1">
              <a:lnSpc>
                <a:spcPct val="100000"/>
              </a:lnSpc>
              <a:spcBef>
                <a:spcPct val="0"/>
              </a:spcBef>
              <a:spcAft>
                <a:spcPct val="0"/>
              </a:spcAft>
              <a:buClrTx/>
              <a:buSzTx/>
              <a:buFontTx/>
              <a:buNone/>
              <a:tabLst/>
            </a:pPr>
            <a:endParaRPr kumimoji="0" lang="ar-IQ"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عنصر نائب للمحتوى 2"/>
          <p:cNvSpPr txBox="1">
            <a:spLocks/>
          </p:cNvSpPr>
          <p:nvPr/>
        </p:nvSpPr>
        <p:spPr>
          <a:xfrm>
            <a:off x="609600" y="1124744"/>
            <a:ext cx="8229600" cy="2016224"/>
          </a:xfrm>
          <a:prstGeom prst="rect">
            <a:avLst/>
          </a:prstGeom>
        </p:spPr>
        <p:txBody>
          <a:bodyPr>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rtl="0"/>
            <a:r>
              <a:rPr lang="en-US" dirty="0"/>
              <a:t>Given below is the example of a Protein sequence represented in FASTA format taken from MGRC, (2008):</a:t>
            </a:r>
          </a:p>
          <a:p>
            <a:pPr algn="just" rtl="0"/>
            <a:endParaRPr lang="en-US" dirty="0"/>
          </a:p>
        </p:txBody>
      </p:sp>
    </p:spTree>
    <p:extLst>
      <p:ext uri="{BB962C8B-B14F-4D97-AF65-F5344CB8AC3E}">
        <p14:creationId xmlns:p14="http://schemas.microsoft.com/office/powerpoint/2010/main" val="28813337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lvl="0"/>
            <a:r>
              <a:rPr lang="en-US" b="1" dirty="0">
                <a:solidFill>
                  <a:srgbClr val="FF0000"/>
                </a:solidFill>
              </a:rPr>
              <a:t>Genomic Databases  </a:t>
            </a:r>
            <a:endParaRPr lang="en-US" sz="4000" b="1" dirty="0">
              <a:solidFill>
                <a:srgbClr val="FF0000"/>
              </a:solidFill>
            </a:endParaRPr>
          </a:p>
        </p:txBody>
      </p:sp>
      <p:sp>
        <p:nvSpPr>
          <p:cNvPr id="5" name="عنصر نائب للمحتوى 2"/>
          <p:cNvSpPr txBox="1">
            <a:spLocks/>
          </p:cNvSpPr>
          <p:nvPr/>
        </p:nvSpPr>
        <p:spPr>
          <a:xfrm>
            <a:off x="457200" y="1196752"/>
            <a:ext cx="8229600" cy="5328592"/>
          </a:xfrm>
          <a:prstGeom prst="rect">
            <a:avLst/>
          </a:prstGeom>
        </p:spPr>
        <p:txBody>
          <a:bodyPr>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rtl="0"/>
            <a:endParaRPr lang="en-US" dirty="0"/>
          </a:p>
        </p:txBody>
      </p:sp>
      <p:sp>
        <p:nvSpPr>
          <p:cNvPr id="7" name="عنصر نائب للمحتوى 2"/>
          <p:cNvSpPr txBox="1">
            <a:spLocks/>
          </p:cNvSpPr>
          <p:nvPr/>
        </p:nvSpPr>
        <p:spPr>
          <a:xfrm>
            <a:off x="609600" y="1349152"/>
            <a:ext cx="8229600" cy="3159968"/>
          </a:xfrm>
          <a:prstGeom prst="rect">
            <a:avLst/>
          </a:prstGeom>
        </p:spPr>
        <p:txBody>
          <a:bodyPr>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rtl="0"/>
            <a:r>
              <a:rPr lang="en-US" dirty="0"/>
              <a:t>The three most common resources of genomic databases are the US human genome initiative (</a:t>
            </a:r>
            <a:r>
              <a:rPr lang="en-US" dirty="0" err="1"/>
              <a:t>GenBank</a:t>
            </a:r>
            <a:r>
              <a:rPr lang="en-US" dirty="0"/>
              <a:t>), the DNA Data Bank of Japan (DDBJ), and the European Molecular Biology Laboratory (EMBL). </a:t>
            </a:r>
          </a:p>
          <a:p>
            <a:pPr marL="0" indent="0" algn="just" rtl="0">
              <a:buNone/>
            </a:pPr>
            <a:r>
              <a:rPr lang="en-MY" b="1" dirty="0"/>
              <a:t> </a:t>
            </a:r>
            <a:endParaRPr lang="en-US" dirty="0"/>
          </a:p>
          <a:p>
            <a:pPr algn="just" rtl="0"/>
            <a:endParaRPr lang="en-US" dirty="0"/>
          </a:p>
        </p:txBody>
      </p:sp>
    </p:spTree>
    <p:extLst>
      <p:ext uri="{BB962C8B-B14F-4D97-AF65-F5344CB8AC3E}">
        <p14:creationId xmlns:p14="http://schemas.microsoft.com/office/powerpoint/2010/main" val="38928612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lvl="0"/>
            <a:r>
              <a:rPr lang="en-US" b="1" dirty="0">
                <a:solidFill>
                  <a:srgbClr val="FF0000"/>
                </a:solidFill>
              </a:rPr>
              <a:t>Genomic Information Retrieval</a:t>
            </a:r>
          </a:p>
        </p:txBody>
      </p:sp>
      <p:sp>
        <p:nvSpPr>
          <p:cNvPr id="5" name="عنصر نائب للمحتوى 2"/>
          <p:cNvSpPr txBox="1">
            <a:spLocks/>
          </p:cNvSpPr>
          <p:nvPr/>
        </p:nvSpPr>
        <p:spPr>
          <a:xfrm>
            <a:off x="457200" y="1196752"/>
            <a:ext cx="8229600" cy="5328592"/>
          </a:xfrm>
          <a:prstGeom prst="rect">
            <a:avLst/>
          </a:prstGeom>
        </p:spPr>
        <p:txBody>
          <a:bodyPr>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rtl="0"/>
            <a:endParaRPr lang="en-US" dirty="0"/>
          </a:p>
        </p:txBody>
      </p:sp>
      <p:sp>
        <p:nvSpPr>
          <p:cNvPr id="7" name="عنصر نائب للمحتوى 2"/>
          <p:cNvSpPr txBox="1">
            <a:spLocks/>
          </p:cNvSpPr>
          <p:nvPr/>
        </p:nvSpPr>
        <p:spPr>
          <a:xfrm>
            <a:off x="609600" y="1349152"/>
            <a:ext cx="8229600" cy="3159968"/>
          </a:xfrm>
          <a:prstGeom prst="rect">
            <a:avLst/>
          </a:prstGeom>
        </p:spPr>
        <p:txBody>
          <a:bodyPr>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rtl="0"/>
            <a:r>
              <a:rPr lang="en-US" dirty="0"/>
              <a:t>Genomic information retrieval (GIR) is an area of intersecting bioinformatics and information retrieval (IR). (i.e. combining bioinformatics with the methods of the information retrieval IR).</a:t>
            </a:r>
          </a:p>
          <a:p>
            <a:pPr marL="0" indent="0" algn="just" rtl="0">
              <a:buNone/>
            </a:pPr>
            <a:endParaRPr lang="en-US" dirty="0"/>
          </a:p>
        </p:txBody>
      </p:sp>
    </p:spTree>
    <p:extLst>
      <p:ext uri="{BB962C8B-B14F-4D97-AF65-F5344CB8AC3E}">
        <p14:creationId xmlns:p14="http://schemas.microsoft.com/office/powerpoint/2010/main" val="33135983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lvl="0"/>
            <a:r>
              <a:rPr lang="en-US" b="1" dirty="0">
                <a:solidFill>
                  <a:srgbClr val="FF0000"/>
                </a:solidFill>
              </a:rPr>
              <a:t>Genomic Searching Approaches</a:t>
            </a:r>
          </a:p>
        </p:txBody>
      </p:sp>
      <p:sp>
        <p:nvSpPr>
          <p:cNvPr id="5" name="عنصر نائب للمحتوى 2"/>
          <p:cNvSpPr txBox="1">
            <a:spLocks/>
          </p:cNvSpPr>
          <p:nvPr/>
        </p:nvSpPr>
        <p:spPr>
          <a:xfrm>
            <a:off x="457200" y="1196752"/>
            <a:ext cx="8229600" cy="5328592"/>
          </a:xfrm>
          <a:prstGeom prst="rect">
            <a:avLst/>
          </a:prstGeom>
        </p:spPr>
        <p:txBody>
          <a:bodyPr>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rtl="0"/>
            <a:endParaRPr lang="en-US" dirty="0"/>
          </a:p>
        </p:txBody>
      </p:sp>
      <p:sp>
        <p:nvSpPr>
          <p:cNvPr id="7" name="عنصر نائب للمحتوى 2"/>
          <p:cNvSpPr txBox="1">
            <a:spLocks/>
          </p:cNvSpPr>
          <p:nvPr/>
        </p:nvSpPr>
        <p:spPr>
          <a:xfrm>
            <a:off x="609600" y="1349152"/>
            <a:ext cx="8229600" cy="3736032"/>
          </a:xfrm>
          <a:prstGeom prst="rect">
            <a:avLst/>
          </a:prstGeom>
        </p:spPr>
        <p:txBody>
          <a:bodyPr>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rtl="0"/>
            <a:r>
              <a:rPr lang="en-US" dirty="0"/>
              <a:t>There are two common types of searching approaches that are used in genomic databases. They are the exhaustive searching, and indexed searching approaches. </a:t>
            </a:r>
          </a:p>
          <a:p>
            <a:pPr marL="514350" indent="-514350" algn="just" rtl="0">
              <a:buFont typeface="+mj-lt"/>
              <a:buAutoNum type="arabicPeriod"/>
            </a:pPr>
            <a:r>
              <a:rPr lang="en-US" b="1" dirty="0"/>
              <a:t>Exhaustive Searching </a:t>
            </a:r>
            <a:endParaRPr lang="en-US" b="1" dirty="0" smtClean="0"/>
          </a:p>
          <a:p>
            <a:pPr marL="514350" lvl="1" indent="-514350" algn="just" rtl="0">
              <a:buFont typeface="+mj-lt"/>
              <a:buAutoNum type="arabicPeriod" startAt="2"/>
            </a:pPr>
            <a:r>
              <a:rPr lang="en-US" b="1" dirty="0"/>
              <a:t>Indexed Searching (Approximate Matching) </a:t>
            </a:r>
            <a:endParaRPr lang="en-US" sz="2400" b="1" dirty="0"/>
          </a:p>
        </p:txBody>
      </p:sp>
    </p:spTree>
    <p:extLst>
      <p:ext uri="{BB962C8B-B14F-4D97-AF65-F5344CB8AC3E}">
        <p14:creationId xmlns:p14="http://schemas.microsoft.com/office/powerpoint/2010/main" val="3356350588"/>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450</TotalTime>
  <Words>524</Words>
  <Application>Microsoft Office PowerPoint</Application>
  <PresentationFormat>عرض على الشاشة (3:4)‏</PresentationFormat>
  <Paragraphs>34</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سمة Office</vt:lpstr>
      <vt:lpstr>Biological Terms   </vt:lpstr>
      <vt:lpstr>Genomic Sequences  </vt:lpstr>
      <vt:lpstr>Genomic Sequences  </vt:lpstr>
      <vt:lpstr>Genomic Sequences  </vt:lpstr>
      <vt:lpstr>Genomic Databases  </vt:lpstr>
      <vt:lpstr>Genomic Information Retrieval</vt:lpstr>
      <vt:lpstr>Genomic Searching Approaches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Retrieval System</dc:title>
  <dc:creator>Sayid Jasim</dc:creator>
  <cp:lastModifiedBy>مجموعة النفوذ</cp:lastModifiedBy>
  <cp:revision>39</cp:revision>
  <dcterms:created xsi:type="dcterms:W3CDTF">2018-10-04T06:57:30Z</dcterms:created>
  <dcterms:modified xsi:type="dcterms:W3CDTF">2019-11-13T06:58:09Z</dcterms:modified>
</cp:coreProperties>
</file>